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Amatic SC"/>
      <p:regular r:id="rId14"/>
      <p:bold r:id="rId15"/>
    </p:embeddedFont>
    <p:embeddedFont>
      <p:font typeface="Source Code Pro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aleway-bold.fntdata"/><Relationship Id="rId10" Type="http://schemas.openxmlformats.org/officeDocument/2006/relationships/font" Target="fonts/Raleway-regular.fntdata"/><Relationship Id="rId13" Type="http://schemas.openxmlformats.org/officeDocument/2006/relationships/font" Target="fonts/Raleway-boldItalic.fntdata"/><Relationship Id="rId12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maticSC-bold.fntdata"/><Relationship Id="rId14" Type="http://schemas.openxmlformats.org/officeDocument/2006/relationships/font" Target="fonts/AmaticSC-regular.fntdata"/><Relationship Id="rId17" Type="http://schemas.openxmlformats.org/officeDocument/2006/relationships/font" Target="fonts/SourceCodePro-bold.fntdata"/><Relationship Id="rId16" Type="http://schemas.openxmlformats.org/officeDocument/2006/relationships/font" Target="fonts/SourceCodePr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Let’s make everything and submit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/>
        </p:nvSpPr>
        <p:spPr>
          <a:xfrm>
            <a:off x="-11950" y="0"/>
            <a:ext cx="9156000" cy="3460800"/>
          </a:xfrm>
          <a:prstGeom prst="rect">
            <a:avLst/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 txBox="1"/>
          <p:nvPr>
            <p:ph type="ctrTitle"/>
          </p:nvPr>
        </p:nvSpPr>
        <p:spPr>
          <a:xfrm>
            <a:off x="0" y="0"/>
            <a:ext cx="1335300" cy="596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>
                <a:latin typeface="Impact"/>
                <a:ea typeface="Impact"/>
                <a:cs typeface="Impact"/>
                <a:sym typeface="Impact"/>
              </a:rPr>
              <a:t>BookIT</a:t>
            </a:r>
          </a:p>
        </p:txBody>
      </p:sp>
      <p:sp>
        <p:nvSpPr>
          <p:cNvPr id="58" name="Shape 58"/>
          <p:cNvSpPr txBox="1"/>
          <p:nvPr>
            <p:ph idx="1" type="subTitle"/>
          </p:nvPr>
        </p:nvSpPr>
        <p:spPr>
          <a:xfrm>
            <a:off x="311700" y="596400"/>
            <a:ext cx="8520600" cy="792600"/>
          </a:xfrm>
          <a:prstGeom prst="rect">
            <a:avLst/>
          </a:prstGeom>
          <a:noFill/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Classroom Booking Made Easy</a:t>
            </a:r>
          </a:p>
        </p:txBody>
      </p:sp>
      <p:sp>
        <p:nvSpPr>
          <p:cNvPr id="59" name="Shape 59"/>
          <p:cNvSpPr txBox="1"/>
          <p:nvPr/>
        </p:nvSpPr>
        <p:spPr>
          <a:xfrm>
            <a:off x="2856125" y="1372425"/>
            <a:ext cx="31776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2400">
                <a:latin typeface="Cambria"/>
                <a:ea typeface="Cambria"/>
                <a:cs typeface="Cambria"/>
                <a:sym typeface="Cambria"/>
              </a:rPr>
              <a:t>FOUNDERS</a:t>
            </a:r>
          </a:p>
        </p:txBody>
      </p:sp>
      <p:pic>
        <p:nvPicPr>
          <p:cNvPr id="60" name="Shape 60"/>
          <p:cNvPicPr preferRelativeResize="0"/>
          <p:nvPr/>
        </p:nvPicPr>
        <p:blipFill rotWithShape="1">
          <a:blip r:embed="rId3">
            <a:alphaModFix/>
          </a:blip>
          <a:srcRect b="4941" l="18449" r="13244" t="10441"/>
          <a:stretch/>
        </p:blipFill>
        <p:spPr>
          <a:xfrm>
            <a:off x="5233375" y="1989675"/>
            <a:ext cx="2661300" cy="2610600"/>
          </a:xfrm>
          <a:prstGeom prst="ellipse">
            <a:avLst/>
          </a:prstGeom>
          <a:noFill/>
          <a:ln cap="flat" cmpd="sng" w="38100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61" name="Shape 61"/>
          <p:cNvSpPr txBox="1"/>
          <p:nvPr/>
        </p:nvSpPr>
        <p:spPr>
          <a:xfrm>
            <a:off x="1978275" y="185475"/>
            <a:ext cx="54402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Github Link - </a:t>
            </a:r>
            <a:r>
              <a:rPr lang="en"/>
              <a:t>https://github.com/nihesh/BookIT</a:t>
            </a:r>
          </a:p>
        </p:txBody>
      </p:sp>
      <p:pic>
        <p:nvPicPr>
          <p:cNvPr descr="lotus temple4.png" id="62" name="Shape 62"/>
          <p:cNvPicPr preferRelativeResize="0"/>
          <p:nvPr/>
        </p:nvPicPr>
        <p:blipFill rotWithShape="1">
          <a:blip r:embed="rId4">
            <a:alphaModFix/>
          </a:blip>
          <a:srcRect b="0" l="0" r="0" t="13404"/>
          <a:stretch/>
        </p:blipFill>
        <p:spPr>
          <a:xfrm>
            <a:off x="925725" y="1949913"/>
            <a:ext cx="2736000" cy="2690100"/>
          </a:xfrm>
          <a:prstGeom prst="ellipse">
            <a:avLst/>
          </a:prstGeom>
          <a:noFill/>
          <a:ln cap="flat" cmpd="sng" w="38100">
            <a:solidFill>
              <a:srgbClr val="6D9EEB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63" name="Shape 63"/>
          <p:cNvSpPr txBox="1"/>
          <p:nvPr/>
        </p:nvSpPr>
        <p:spPr>
          <a:xfrm>
            <a:off x="180675" y="4733425"/>
            <a:ext cx="42261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NIHESH ANDERSON, sophomore, IIITD </a:t>
            </a:r>
          </a:p>
        </p:txBody>
      </p:sp>
      <p:sp>
        <p:nvSpPr>
          <p:cNvPr id="64" name="Shape 64"/>
          <p:cNvSpPr txBox="1"/>
          <p:nvPr/>
        </p:nvSpPr>
        <p:spPr>
          <a:xfrm>
            <a:off x="4789825" y="4733425"/>
            <a:ext cx="35484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HARSH PATHAK, sophomore, IIITD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lin ang="5400012" scaled="0"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8247025" y="4756625"/>
            <a:ext cx="897000" cy="387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600">
                <a:latin typeface="Impact"/>
                <a:ea typeface="Impact"/>
                <a:cs typeface="Impact"/>
                <a:sym typeface="Impact"/>
              </a:rPr>
              <a:t>BookIT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3321000" y="99700"/>
            <a:ext cx="25020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2400"/>
              <a:t>Design Patterns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pic>
        <p:nvPicPr>
          <p:cNvPr descr="EnrolledCourses.png"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00" y="826388"/>
            <a:ext cx="2120300" cy="1028925"/>
          </a:xfrm>
          <a:prstGeom prst="rect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72" name="Shape 72"/>
          <p:cNvSpPr txBox="1"/>
          <p:nvPr/>
        </p:nvSpPr>
        <p:spPr>
          <a:xfrm>
            <a:off x="2380375" y="826350"/>
            <a:ext cx="5866800" cy="1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Observer Design Pattern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Faculty and student - Enroll into courses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Latest course state is accessed by the User Objects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●"/>
            </a:pPr>
            <a:r>
              <a:rPr lang="en"/>
              <a:t>Changes to course - Immediately reflected on Faculty and User</a:t>
            </a:r>
          </a:p>
        </p:txBody>
      </p:sp>
      <p:pic>
        <p:nvPicPr>
          <p:cNvPr descr="ServerState.png" id="73" name="Shape 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300" y="2007750"/>
            <a:ext cx="2120301" cy="1028900"/>
          </a:xfrm>
          <a:prstGeom prst="rect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74" name="Shape 74"/>
          <p:cNvSpPr txBox="1"/>
          <p:nvPr/>
        </p:nvSpPr>
        <p:spPr>
          <a:xfrm>
            <a:off x="2380375" y="2007800"/>
            <a:ext cx="5866800" cy="10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State</a:t>
            </a:r>
            <a:r>
              <a:rPr lang="en"/>
              <a:t> Design Pattern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Server works differently in different states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The client sets server state and fetches required information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●"/>
            </a:pPr>
            <a:r>
              <a:rPr lang="en"/>
              <a:t>Ex: Read Course, Get User, Write User</a:t>
            </a:r>
          </a:p>
        </p:txBody>
      </p:sp>
      <p:sp>
        <p:nvSpPr>
          <p:cNvPr id="75" name="Shape 75"/>
          <p:cNvSpPr txBox="1"/>
          <p:nvPr/>
        </p:nvSpPr>
        <p:spPr>
          <a:xfrm>
            <a:off x="110300" y="4632375"/>
            <a:ext cx="88038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Other design patterns include Iterator and Singleton</a:t>
            </a:r>
          </a:p>
        </p:txBody>
      </p:sp>
      <p:sp>
        <p:nvSpPr>
          <p:cNvPr id="76" name="Shape 76"/>
          <p:cNvSpPr txBox="1"/>
          <p:nvPr/>
        </p:nvSpPr>
        <p:spPr>
          <a:xfrm>
            <a:off x="2380375" y="3284600"/>
            <a:ext cx="5866800" cy="11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Chain of Responsibility</a:t>
            </a:r>
            <a:r>
              <a:rPr lang="en"/>
              <a:t> Design Pattern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Login/Signup - User goes through multiple validation stages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Each stage handles different aspects of Login/Signup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Ex: Entering email -&gt; Entering password -&gt; Login</a:t>
            </a:r>
          </a:p>
          <a:p>
            <a:pPr indent="-317500" lvl="0" marL="457200" rtl="0">
              <a:spcBef>
                <a:spcPts val="0"/>
              </a:spcBef>
              <a:buSzPct val="100000"/>
              <a:buChar char="●"/>
            </a:pPr>
            <a:r>
              <a:rPr lang="en"/>
              <a:t>Ex: Entering email -&gt; pass and confirm pass -&gt; Join Code, etc.</a:t>
            </a:r>
          </a:p>
        </p:txBody>
      </p:sp>
      <p:pic>
        <p:nvPicPr>
          <p:cNvPr descr="ChainOfResponsibility.png" id="77" name="Shape 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8300" y="3189100"/>
            <a:ext cx="2120301" cy="1290833"/>
          </a:xfrm>
          <a:prstGeom prst="rect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lin ang="5400012" scaled="0"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8247025" y="4756625"/>
            <a:ext cx="897000" cy="387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600">
                <a:latin typeface="Impact"/>
                <a:ea typeface="Impact"/>
                <a:cs typeface="Impact"/>
                <a:sym typeface="Impact"/>
              </a:rPr>
              <a:t>BookIT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3702600" y="99700"/>
            <a:ext cx="17388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2400"/>
              <a:t>Challenges 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84" name="Shape 84"/>
          <p:cNvSpPr txBox="1"/>
          <p:nvPr/>
        </p:nvSpPr>
        <p:spPr>
          <a:xfrm>
            <a:off x="173100" y="598400"/>
            <a:ext cx="4635600" cy="4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buSzPct val="100000"/>
              <a:buChar char="●"/>
            </a:pPr>
            <a:r>
              <a:rPr lang="en"/>
              <a:t>Getting the app to work on </a:t>
            </a:r>
            <a:r>
              <a:rPr b="1" lang="en"/>
              <a:t>various </a:t>
            </a:r>
            <a:r>
              <a:rPr b="1" lang="en"/>
              <a:t>platforms</a:t>
            </a:r>
            <a:r>
              <a:rPr lang="en"/>
              <a:t> and on </a:t>
            </a:r>
            <a:r>
              <a:rPr b="1" lang="en"/>
              <a:t>different screen resolutions.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b="1" sz="600"/>
          </a:p>
          <a:p>
            <a:pPr indent="-317500" lvl="0" marL="457200" rtl="0" algn="just">
              <a:spcBef>
                <a:spcPts val="0"/>
              </a:spcBef>
              <a:buSzPct val="100000"/>
              <a:buChar char="●"/>
            </a:pPr>
            <a:r>
              <a:rPr lang="en"/>
              <a:t>Implementing </a:t>
            </a:r>
            <a:r>
              <a:rPr b="1" lang="en"/>
              <a:t>networking based app</a:t>
            </a:r>
            <a:r>
              <a:rPr lang="en"/>
              <a:t> so that </a:t>
            </a:r>
            <a:r>
              <a:rPr b="1" lang="en"/>
              <a:t>multiple devices</a:t>
            </a:r>
            <a:r>
              <a:rPr lang="en"/>
              <a:t> can access the app from a </a:t>
            </a:r>
            <a:r>
              <a:rPr b="1" lang="en"/>
              <a:t>common server</a:t>
            </a:r>
            <a:r>
              <a:rPr lang="en"/>
              <a:t> without conflicts.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indent="-317500" lvl="0" marL="457200" rtl="0" algn="just">
              <a:spcBef>
                <a:spcPts val="0"/>
              </a:spcBef>
              <a:buSzPct val="100000"/>
              <a:buChar char="●"/>
            </a:pPr>
            <a:r>
              <a:rPr lang="en"/>
              <a:t>Implementing spam filter on the app to identify spam messages during send requests with a high </a:t>
            </a:r>
            <a:r>
              <a:rPr b="1" lang="en"/>
              <a:t>TPR (true positive rate)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b="1" sz="600"/>
          </a:p>
          <a:p>
            <a:pPr indent="-317500" lvl="0" marL="457200" rtl="0" algn="just">
              <a:spcBef>
                <a:spcPts val="0"/>
              </a:spcBef>
              <a:buSzPct val="100000"/>
              <a:buChar char="●"/>
            </a:pPr>
            <a:r>
              <a:rPr lang="en"/>
              <a:t>Providing a generic model of the app which can be be easily extended at any time to support time table of other colleges </a:t>
            </a:r>
            <a:r>
              <a:rPr b="1" lang="en"/>
              <a:t>if the project is scaled</a:t>
            </a:r>
            <a:r>
              <a:rPr lang="en"/>
              <a:t>.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indent="-317500" lvl="0" marL="457200" rtl="0" algn="just">
              <a:spcBef>
                <a:spcPts val="0"/>
              </a:spcBef>
              <a:buSzPct val="100000"/>
              <a:buChar char="●"/>
            </a:pPr>
            <a:r>
              <a:rPr lang="en"/>
              <a:t>Coming up with a innovative GUI design and a proper logic of the working of the app in the given time. 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600"/>
          </a:p>
          <a:p>
            <a:pPr indent="-317500" lvl="0" marL="457200" rtl="0" algn="just">
              <a:spcBef>
                <a:spcPts val="0"/>
              </a:spcBef>
              <a:buSzPct val="100000"/>
              <a:buChar char="●"/>
            </a:pPr>
            <a:r>
              <a:rPr lang="en"/>
              <a:t>Resolving minor bugs/glitches that could potentially have been misused to tamper the database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tudent.png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2050" y="673900"/>
            <a:ext cx="3504627" cy="1901163"/>
          </a:xfrm>
          <a:prstGeom prst="rect">
            <a:avLst/>
          </a:prstGeom>
          <a:noFill/>
          <a:ln cap="flat" cmpd="sng" w="28575">
            <a:solidFill>
              <a:srgbClr val="1155CC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Faculty.png"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2040" y="2768901"/>
            <a:ext cx="3504646" cy="1901176"/>
          </a:xfrm>
          <a:prstGeom prst="rect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lin ang="5400012" scaled="0"/>
        </a:gra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8247025" y="4756625"/>
            <a:ext cx="897000" cy="387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600">
                <a:latin typeface="Impact"/>
                <a:ea typeface="Impact"/>
                <a:cs typeface="Impact"/>
                <a:sym typeface="Impact"/>
              </a:rPr>
              <a:t>BookIT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1722575" y="123625"/>
            <a:ext cx="25020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/>
              <a:t>Major Highlights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93" name="Shape 93"/>
          <p:cNvSpPr txBox="1"/>
          <p:nvPr/>
        </p:nvSpPr>
        <p:spPr>
          <a:xfrm>
            <a:off x="284375" y="589925"/>
            <a:ext cx="5378400" cy="41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Networking based architecture - users can access the app from their devices anywhere in IIIT Delhi or using a VPN</a:t>
            </a: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Spam Filter - The app detects spam message requests and deletes them automatically, keeping the admins at ease.</a:t>
            </a: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Packaging - The project has been bundled into client JAR and server JAR for one click launch of the application. Documentation attached</a:t>
            </a: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Cross platform compatibility - The application works on both windows and linux platforms irrespective of the screen resolution of the target PC. </a:t>
            </a: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Innovative Design and GUI - The GUI of the app is different from what you normally see in a drag and drop made app in Scenebuilder. Easy to use interface</a:t>
            </a: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Change Password - Users can maximise the security by changing their passwords.</a:t>
            </a:r>
          </a:p>
          <a:p>
            <a:pPr indent="-317500" lvl="0" marL="457200" rtl="0" algn="just">
              <a:spcBef>
                <a:spcPts val="0"/>
              </a:spcBef>
              <a:buSzPct val="100000"/>
              <a:buAutoNum type="arabicPeriod"/>
            </a:pPr>
            <a:r>
              <a:rPr lang="en"/>
              <a:t>Joining Code facility - The additional join code generating facility allows admin to generate codes which then can be shared by the admin to prospective users. This prevents the app from being misused.</a:t>
            </a:r>
          </a:p>
        </p:txBody>
      </p:sp>
      <p:pic>
        <p:nvPicPr>
          <p:cNvPr descr="StudentControls.png"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424" y="171525"/>
            <a:ext cx="2782124" cy="1324000"/>
          </a:xfrm>
          <a:prstGeom prst="rect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FacultyControls.png" id="95" name="Shape 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2425" y="1760763"/>
            <a:ext cx="2782125" cy="1308712"/>
          </a:xfrm>
          <a:prstGeom prst="rect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AdminControls.png" id="96" name="Shape 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2425" y="3334713"/>
            <a:ext cx="2782125" cy="1313297"/>
          </a:xfrm>
          <a:prstGeom prst="rect">
            <a:avLst/>
          </a:prstGeom>
          <a:noFill/>
          <a:ln cap="flat" cmpd="sng" w="285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97" name="Shape 97"/>
          <p:cNvSpPr txBox="1"/>
          <p:nvPr/>
        </p:nvSpPr>
        <p:spPr>
          <a:xfrm>
            <a:off x="6809450" y="1413900"/>
            <a:ext cx="13419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000"/>
              <a:t>Student Controls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6809450" y="3011775"/>
            <a:ext cx="13419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Faculty</a:t>
            </a:r>
            <a:r>
              <a:rPr lang="en" sz="1000"/>
              <a:t> Controls</a:t>
            </a:r>
          </a:p>
        </p:txBody>
      </p:sp>
      <p:sp>
        <p:nvSpPr>
          <p:cNvPr id="99" name="Shape 99"/>
          <p:cNvSpPr txBox="1"/>
          <p:nvPr/>
        </p:nvSpPr>
        <p:spPr>
          <a:xfrm>
            <a:off x="6809450" y="4609650"/>
            <a:ext cx="1341900" cy="2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000"/>
              <a:t>Admin</a:t>
            </a:r>
            <a:r>
              <a:rPr lang="en" sz="1000"/>
              <a:t> Controls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DCECD5"/>
            </a:gs>
            <a:gs pos="100000">
              <a:srgbClr val="93BC81"/>
            </a:gs>
          </a:gsLst>
          <a:lin ang="5400012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8247025" y="4756625"/>
            <a:ext cx="897000" cy="387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600">
                <a:latin typeface="Impact"/>
                <a:ea typeface="Impact"/>
                <a:cs typeface="Impact"/>
                <a:sym typeface="Impact"/>
              </a:rPr>
              <a:t>BookIT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3070800" y="123625"/>
            <a:ext cx="3002400" cy="5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/>
              <a:t>Distribution of work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106" name="Shape 106"/>
          <p:cNvSpPr txBox="1"/>
          <p:nvPr/>
        </p:nvSpPr>
        <p:spPr>
          <a:xfrm>
            <a:off x="577500" y="677575"/>
            <a:ext cx="3812400" cy="3991500"/>
          </a:xfrm>
          <a:prstGeom prst="rect">
            <a:avLst/>
          </a:prstGeom>
          <a:solidFill>
            <a:srgbClr val="FF0C0C">
              <a:alpha val="63460"/>
            </a:srgbClr>
          </a:solidFill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Nihesh Anderson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1300"/>
              <a:t>Helper Classes - </a:t>
            </a:r>
            <a:r>
              <a:rPr lang="en" sz="1300"/>
              <a:t>Room, Reservation, Course, SpamFilter, BookIT Constants.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" sz="1300"/>
              <a:t>GUI Classes - </a:t>
            </a:r>
            <a:r>
              <a:rPr lang="en" sz="1300"/>
              <a:t>Student, Faculty and Admin GUI and their controllers.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Generated and parsed CSV timetable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Implemented SpamFilter using Naive Bayesian Classifier model.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Set-up server using socket programming.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Creating setup files for resetting server database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Implemented Automatic GUI scaling to suit screens with variable dimensions, on full screen mode.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Generated executable JAR for one click launch on windows and linux platforms with Oracle Java 8.  </a:t>
            </a:r>
          </a:p>
          <a:p>
            <a:pPr indent="-311150" lvl="0" marL="457200" algn="just">
              <a:spcBef>
                <a:spcPts val="0"/>
              </a:spcBef>
              <a:buSzPct val="100000"/>
              <a:buChar char="●"/>
            </a:pPr>
            <a:r>
              <a:rPr lang="en" sz="1300"/>
              <a:t>Tested the app, and fixed glitches/bugs.</a:t>
            </a:r>
          </a:p>
        </p:txBody>
      </p:sp>
      <p:sp>
        <p:nvSpPr>
          <p:cNvPr id="107" name="Shape 107"/>
          <p:cNvSpPr txBox="1"/>
          <p:nvPr/>
        </p:nvSpPr>
        <p:spPr>
          <a:xfrm>
            <a:off x="4743050" y="697825"/>
            <a:ext cx="3812400" cy="39711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rgbClr val="4A86E8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latin typeface="Raleway"/>
                <a:ea typeface="Raleway"/>
                <a:cs typeface="Raleway"/>
                <a:sym typeface="Raleway"/>
              </a:rPr>
              <a:t>Harsh Pathak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b="1" lang="en" sz="1300"/>
              <a:t>Helper Classes - </a:t>
            </a:r>
            <a:r>
              <a:rPr lang="en" sz="1300"/>
              <a:t>User, Faculty, Student, Admin, Email, Logged Out Exception Class.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b="1" lang="en" sz="1300"/>
              <a:t>GUI Class</a:t>
            </a:r>
            <a:r>
              <a:rPr lang="en" sz="1300"/>
              <a:t> - fxml + Controller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lang="en" sz="1300"/>
              <a:t>Created css files for the Login Signup GUI 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Generated the app database for join codes, student requests, course postconditions, batch years, etc.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Font typeface="Raleway"/>
              <a:buChar char="●"/>
            </a:pPr>
            <a:r>
              <a:rPr lang="en" sz="1300"/>
              <a:t>Created fxml files for Login Signup to fit different screen specifications.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Implemented joining code facility in admin class.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Added Change password functionality for all users.</a:t>
            </a: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300"/>
              <a:t>Tested the app out for any glitches/ bugs.</a:t>
            </a:r>
          </a:p>
          <a:p>
            <a:pPr indent="-311150" lvl="0" marL="457200" rtl="0" algn="just">
              <a:spcBef>
                <a:spcPts val="0"/>
              </a:spcBef>
              <a:buSzPct val="100000"/>
              <a:buChar char="●"/>
            </a:pPr>
            <a:r>
              <a:rPr lang="en" sz="1300"/>
              <a:t>Made the javadoc for classes in the App.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300"/>
          </a:p>
          <a:p>
            <a:pPr lvl="0" rtl="0">
              <a:spcBef>
                <a:spcPts val="0"/>
              </a:spcBef>
              <a:buNone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lang="en" sz="1300">
                <a:latin typeface="Raleway"/>
                <a:ea typeface="Raleway"/>
                <a:cs typeface="Raleway"/>
                <a:sym typeface="Raleway"/>
              </a:rPr>
              <a:t>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